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65" r:id="rId3"/>
    <p:sldId id="271" r:id="rId4"/>
    <p:sldId id="257" r:id="rId5"/>
    <p:sldId id="268" r:id="rId6"/>
    <p:sldId id="273" r:id="rId7"/>
    <p:sldId id="266" r:id="rId8"/>
    <p:sldId id="26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53B7465-03FB-414E-A77F-F07BDA7D9E46}">
          <p14:sldIdLst>
            <p14:sldId id="256"/>
            <p14:sldId id="265"/>
            <p14:sldId id="271"/>
            <p14:sldId id="257"/>
            <p14:sldId id="268"/>
            <p14:sldId id="273"/>
            <p14:sldId id="266"/>
            <p14:sldId id="260"/>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Mann" initials="CM"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27" autoAdjust="0"/>
  </p:normalViewPr>
  <p:slideViewPr>
    <p:cSldViewPr snapToGrid="0" snapToObjects="1">
      <p:cViewPr varScale="1">
        <p:scale>
          <a:sx n="130" d="100"/>
          <a:sy n="130" d="100"/>
        </p:scale>
        <p:origin x="-92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7468"/>
            <a:ext cx="7315200" cy="1946269"/>
          </a:xfrm>
        </p:spPr>
        <p:txBody>
          <a:bodyPr>
            <a:normAutofit/>
          </a:bodyPr>
          <a:lstStyle>
            <a:lvl1pPr>
              <a:defRPr sz="4800"/>
            </a:lvl1pPr>
          </a:lstStyle>
          <a:p>
            <a:r>
              <a:rPr lang="fr-CA" smtClean="0"/>
              <a:t>Cliquez et modifiez le titre</a:t>
            </a:r>
            <a:endParaRPr lang="en-US"/>
          </a:p>
        </p:txBody>
      </p:sp>
      <p:sp>
        <p:nvSpPr>
          <p:cNvPr id="3" name="Subtitle 2"/>
          <p:cNvSpPr>
            <a:spLocks noGrp="1"/>
          </p:cNvSpPr>
          <p:nvPr>
            <p:ph type="subTitle" idx="1"/>
          </p:nvPr>
        </p:nvSpPr>
        <p:spPr>
          <a:xfrm>
            <a:off x="914400" y="3874898"/>
            <a:ext cx="7315200" cy="858474"/>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18-03-27</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18-03-27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370032"/>
            <a:ext cx="1492499" cy="3363341"/>
          </a:xfrm>
        </p:spPr>
        <p:txBody>
          <a:bodyPr vert="eaVert"/>
          <a:lstStyle/>
          <a:p>
            <a:r>
              <a:rPr lang="fr-CA" smtClean="0"/>
              <a:t>Cliquez et modifiez le titre</a:t>
            </a:r>
            <a:endParaRPr lang="en-US"/>
          </a:p>
        </p:txBody>
      </p:sp>
      <p:sp>
        <p:nvSpPr>
          <p:cNvPr id="3" name="Vertical Text Placeholder 2"/>
          <p:cNvSpPr>
            <a:spLocks noGrp="1"/>
          </p:cNvSpPr>
          <p:nvPr>
            <p:ph type="body" orient="vert" idx="1"/>
          </p:nvPr>
        </p:nvSpPr>
        <p:spPr>
          <a:xfrm>
            <a:off x="854524" y="1370032"/>
            <a:ext cx="5241476" cy="336334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18-03-27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18-03-27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3179"/>
            <a:ext cx="7315200" cy="970194"/>
          </a:xfrm>
        </p:spPr>
        <p:txBody>
          <a:bodyPr anchor="t"/>
          <a:lstStyle>
            <a:lvl1pPr algn="l">
              <a:defRPr sz="4000" b="0" cap="none"/>
            </a:lvl1pPr>
          </a:lstStyle>
          <a:p>
            <a:r>
              <a:rPr lang="fr-CA" smtClean="0"/>
              <a:t>Cliquez et modifiez le titre</a:t>
            </a:r>
            <a:endParaRPr lang="en-US"/>
          </a:p>
        </p:txBody>
      </p:sp>
      <p:sp>
        <p:nvSpPr>
          <p:cNvPr id="3" name="Text Placeholder 2"/>
          <p:cNvSpPr>
            <a:spLocks noGrp="1"/>
          </p:cNvSpPr>
          <p:nvPr>
            <p:ph type="body" idx="1"/>
          </p:nvPr>
        </p:nvSpPr>
        <p:spPr>
          <a:xfrm>
            <a:off x="914400" y="2898823"/>
            <a:ext cx="7315200" cy="82382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058CB827-F132-4DF6-9FB9-4035A4C798EF}" type="datetime1">
              <a:rPr lang="en-US" smtClean="0"/>
              <a:pPr/>
              <a:t>18-03-27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18-03-27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158537"/>
            <a:ext cx="7315200" cy="865573"/>
          </a:xfrm>
        </p:spPr>
        <p:txBody>
          <a:bodyPr/>
          <a:lstStyle/>
          <a:p>
            <a:r>
              <a:rPr lang="fr-CA" smtClean="0"/>
              <a:t>Cliquez et modifiez le titre</a:t>
            </a:r>
            <a:endParaRPr lang="en-US"/>
          </a:p>
        </p:txBody>
      </p:sp>
      <p:sp>
        <p:nvSpPr>
          <p:cNvPr id="8" name="Content Placeholder 7"/>
          <p:cNvSpPr>
            <a:spLocks noGrp="1"/>
          </p:cNvSpPr>
          <p:nvPr>
            <p:ph sz="quarter" idx="13"/>
          </p:nvPr>
        </p:nvSpPr>
        <p:spPr>
          <a:xfrm>
            <a:off x="914400" y="2057400"/>
            <a:ext cx="3566160" cy="2695194"/>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11" name="Content Placeholder 10"/>
          <p:cNvSpPr>
            <a:spLocks noGrp="1"/>
          </p:cNvSpPr>
          <p:nvPr>
            <p:ph sz="quarter" idx="14"/>
          </p:nvPr>
        </p:nvSpPr>
        <p:spPr>
          <a:xfrm>
            <a:off x="4681728" y="2057401"/>
            <a:ext cx="3566160" cy="2696765"/>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057400"/>
            <a:ext cx="3364992" cy="466344"/>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885144" y="2057400"/>
            <a:ext cx="3362062" cy="466344"/>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63A17B41-4A0C-4639-A132-E5C8F99A4BE8}" type="datetime1">
              <a:rPr lang="en-US" smtClean="0"/>
              <a:pPr/>
              <a:t>18-03-27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158537"/>
            <a:ext cx="7315200" cy="865573"/>
          </a:xfrm>
        </p:spPr>
        <p:txBody>
          <a:bodyPr/>
          <a:lstStyle/>
          <a:p>
            <a:r>
              <a:rPr lang="fr-CA" smtClean="0"/>
              <a:t>Cliquez et modifiez le titre</a:t>
            </a:r>
            <a:endParaRPr lang="en-US" dirty="0"/>
          </a:p>
        </p:txBody>
      </p:sp>
      <p:sp>
        <p:nvSpPr>
          <p:cNvPr id="11" name="Content Placeholder 10"/>
          <p:cNvSpPr>
            <a:spLocks noGrp="1"/>
          </p:cNvSpPr>
          <p:nvPr>
            <p:ph sz="quarter" idx="13"/>
          </p:nvPr>
        </p:nvSpPr>
        <p:spPr>
          <a:xfrm>
            <a:off x="914400" y="2537460"/>
            <a:ext cx="3566160" cy="2215134"/>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81727" y="2537460"/>
            <a:ext cx="3566160" cy="2215134"/>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18-03-27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18-03-27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369022"/>
            <a:ext cx="2950936" cy="1629761"/>
          </a:xfrm>
        </p:spPr>
        <p:txBody>
          <a:bodyPr anchor="b">
            <a:normAutofit/>
          </a:bodyPr>
          <a:lstStyle>
            <a:lvl1pPr algn="l">
              <a:defRPr sz="2800" b="0"/>
            </a:lvl1pPr>
          </a:lstStyle>
          <a:p>
            <a:r>
              <a:rPr lang="fr-CA" smtClean="0"/>
              <a:t>Cliquez et modifiez le titre</a:t>
            </a:r>
            <a:endParaRPr lang="en-US" dirty="0"/>
          </a:p>
        </p:txBody>
      </p:sp>
      <p:sp>
        <p:nvSpPr>
          <p:cNvPr id="3" name="Content Placeholder 2"/>
          <p:cNvSpPr>
            <a:spLocks noGrp="1"/>
          </p:cNvSpPr>
          <p:nvPr>
            <p:ph idx="1"/>
          </p:nvPr>
        </p:nvSpPr>
        <p:spPr>
          <a:xfrm>
            <a:off x="4021752" y="1370032"/>
            <a:ext cx="4207848" cy="3357461"/>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Text Placeholder 3"/>
          <p:cNvSpPr>
            <a:spLocks noGrp="1"/>
          </p:cNvSpPr>
          <p:nvPr>
            <p:ph type="body" sz="half" idx="2"/>
          </p:nvPr>
        </p:nvSpPr>
        <p:spPr>
          <a:xfrm>
            <a:off x="914400" y="3045822"/>
            <a:ext cx="2950936" cy="1684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93CF52C1-9A39-494C-9977-BBEFAB872C1F}" type="datetime1">
              <a:rPr lang="en-US" smtClean="0"/>
              <a:pPr/>
              <a:t>18-03-27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2953512" cy="1632204"/>
          </a:xfrm>
        </p:spPr>
        <p:txBody>
          <a:bodyPr anchor="b">
            <a:normAutofit/>
          </a:bodyPr>
          <a:lstStyle>
            <a:lvl1pPr algn="l">
              <a:defRPr sz="2800" b="0"/>
            </a:lvl1pPr>
          </a:lstStyle>
          <a:p>
            <a:r>
              <a:rPr lang="fr-CA" smtClean="0"/>
              <a:t>Cliquez et modifiez le titre</a:t>
            </a:r>
            <a:endParaRPr lang="en-US" dirty="0"/>
          </a:p>
        </p:txBody>
      </p:sp>
      <p:sp>
        <p:nvSpPr>
          <p:cNvPr id="3" name="Picture Placeholder 2"/>
          <p:cNvSpPr>
            <a:spLocks noGrp="1"/>
          </p:cNvSpPr>
          <p:nvPr>
            <p:ph type="pic" idx="1"/>
          </p:nvPr>
        </p:nvSpPr>
        <p:spPr>
          <a:xfrm>
            <a:off x="4191000" y="1714500"/>
            <a:ext cx="4038600" cy="25146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914400" y="3044952"/>
            <a:ext cx="2953512" cy="1687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CD1EACE2-EA00-4376-9A66-47ABB8B02CF5}" type="datetime1">
              <a:rPr lang="en-US" smtClean="0"/>
              <a:pPr/>
              <a:t>18-03-27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435268" y="430355"/>
            <a:ext cx="86236" cy="42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430355"/>
            <a:ext cx="576072" cy="42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158537"/>
            <a:ext cx="7315200" cy="865573"/>
          </a:xfrm>
          <a:prstGeom prst="rect">
            <a:avLst/>
          </a:prstGeom>
        </p:spPr>
        <p:txBody>
          <a:bodyPr vert="horz" lIns="91440" tIns="45720" rIns="91440" bIns="45720" rtlCol="0" anchor="b">
            <a:normAutofit/>
          </a:bodyPr>
          <a:lstStyle/>
          <a:p>
            <a:r>
              <a:rPr lang="fr-CA" smtClean="0"/>
              <a:t>Cliquez et modifiez le titre</a:t>
            </a:r>
            <a:endParaRPr lang="en-US" dirty="0"/>
          </a:p>
        </p:txBody>
      </p:sp>
      <p:sp>
        <p:nvSpPr>
          <p:cNvPr id="3" name="Text Placeholder 2"/>
          <p:cNvSpPr>
            <a:spLocks noGrp="1"/>
          </p:cNvSpPr>
          <p:nvPr>
            <p:ph type="body" idx="1"/>
          </p:nvPr>
        </p:nvSpPr>
        <p:spPr>
          <a:xfrm>
            <a:off x="914400" y="2077375"/>
            <a:ext cx="7315200" cy="2654645"/>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smtClean="0"/>
          </a:p>
        </p:txBody>
      </p:sp>
      <p:sp>
        <p:nvSpPr>
          <p:cNvPr id="4" name="Date Placeholder 3"/>
          <p:cNvSpPr>
            <a:spLocks noGrp="1"/>
          </p:cNvSpPr>
          <p:nvPr>
            <p:ph type="dt" sz="half" idx="2"/>
          </p:nvPr>
        </p:nvSpPr>
        <p:spPr>
          <a:xfrm>
            <a:off x="6007690" y="411597"/>
            <a:ext cx="1189132" cy="223439"/>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18-03-27</a:t>
            </a:fld>
            <a:endParaRPr lang="en-US" dirty="0"/>
          </a:p>
        </p:txBody>
      </p:sp>
      <p:sp>
        <p:nvSpPr>
          <p:cNvPr id="6" name="Slide Number Placeholder 5"/>
          <p:cNvSpPr>
            <a:spLocks noGrp="1"/>
          </p:cNvSpPr>
          <p:nvPr>
            <p:ph type="sldNum" sz="quarter" idx="4"/>
          </p:nvPr>
        </p:nvSpPr>
        <p:spPr>
          <a:xfrm>
            <a:off x="7314416" y="411598"/>
            <a:ext cx="941203" cy="226314"/>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9" y="641968"/>
            <a:ext cx="2246489" cy="225920"/>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youtube.com/watch?v=pN41LvuSz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hyperlink" Target="mailto:bgervais@copanationa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3070" y="2792801"/>
            <a:ext cx="6068221" cy="892552"/>
          </a:xfrm>
          <a:prstGeom prst="rect">
            <a:avLst/>
          </a:prstGeom>
          <a:noFill/>
        </p:spPr>
        <p:txBody>
          <a:bodyPr wrap="square" rtlCol="0">
            <a:spAutoFit/>
          </a:bodyPr>
          <a:lstStyle/>
          <a:p>
            <a:pPr algn="ctr"/>
            <a:r>
              <a:rPr lang="en-US" sz="2000" b="1" dirty="0" smtClean="0">
                <a:solidFill>
                  <a:schemeClr val="bg1"/>
                </a:solidFill>
              </a:rPr>
              <a:t>Technology and how it has advanced our flying</a:t>
            </a:r>
          </a:p>
          <a:p>
            <a:pPr algn="ctr"/>
            <a:r>
              <a:rPr lang="en-US" sz="1600" dirty="0" smtClean="0">
                <a:solidFill>
                  <a:schemeClr val="bg1"/>
                </a:solidFill>
              </a:rPr>
              <a:t>March 27 2018, 29</a:t>
            </a:r>
            <a:r>
              <a:rPr lang="en-US" sz="1600" baseline="30000" dirty="0" smtClean="0">
                <a:solidFill>
                  <a:schemeClr val="bg1"/>
                </a:solidFill>
              </a:rPr>
              <a:t>th</a:t>
            </a:r>
            <a:r>
              <a:rPr lang="en-US" sz="1600" dirty="0" smtClean="0">
                <a:solidFill>
                  <a:schemeClr val="bg1"/>
                </a:solidFill>
              </a:rPr>
              <a:t> IAOPA World Assembly</a:t>
            </a:r>
          </a:p>
          <a:p>
            <a:pPr algn="ctr"/>
            <a:r>
              <a:rPr lang="en-US" sz="1600" dirty="0" smtClean="0">
                <a:solidFill>
                  <a:schemeClr val="bg1"/>
                </a:solidFill>
              </a:rPr>
              <a:t>Queenstown, New</a:t>
            </a:r>
            <a:r>
              <a:rPr lang="en-US" sz="1600" dirty="0">
                <a:solidFill>
                  <a:schemeClr val="bg1"/>
                </a:solidFill>
              </a:rPr>
              <a:t> </a:t>
            </a:r>
            <a:r>
              <a:rPr lang="en-US" sz="1600" dirty="0" smtClean="0">
                <a:solidFill>
                  <a:schemeClr val="bg1"/>
                </a:solidFill>
              </a:rPr>
              <a:t>Zealand</a:t>
            </a:r>
            <a:endParaRPr lang="en-US" sz="1600" dirty="0">
              <a:solidFill>
                <a:schemeClr val="bg1"/>
              </a:solidFill>
            </a:endParaRPr>
          </a:p>
        </p:txBody>
      </p:sp>
      <p:pic>
        <p:nvPicPr>
          <p:cNvPr id="4" name="Image 3"/>
          <p:cNvPicPr>
            <a:picLocks noChangeAspect="1"/>
          </p:cNvPicPr>
          <p:nvPr/>
        </p:nvPicPr>
        <p:blipFill>
          <a:blip r:embed="rId3"/>
          <a:stretch>
            <a:fillRect/>
          </a:stretch>
        </p:blipFill>
        <p:spPr>
          <a:xfrm>
            <a:off x="496277" y="100622"/>
            <a:ext cx="1625600" cy="800100"/>
          </a:xfrm>
          <a:prstGeom prst="rect">
            <a:avLst/>
          </a:prstGeom>
        </p:spPr>
      </p:pic>
    </p:spTree>
    <p:extLst>
      <p:ext uri="{BB962C8B-B14F-4D97-AF65-F5344CB8AC3E}">
        <p14:creationId xmlns:p14="http://schemas.microsoft.com/office/powerpoint/2010/main" val="449965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35020" y="242547"/>
            <a:ext cx="7477702" cy="611018"/>
          </a:xfrm>
        </p:spPr>
        <p:txBody>
          <a:bodyPr>
            <a:normAutofit fontScale="90000"/>
          </a:bodyPr>
          <a:lstStyle/>
          <a:p>
            <a:r>
              <a:rPr lang="en-CA" dirty="0" smtClean="0"/>
              <a:t>Technology</a:t>
            </a:r>
            <a:r>
              <a:rPr lang="mr-IN" dirty="0" smtClean="0"/>
              <a:t>…</a:t>
            </a:r>
            <a:r>
              <a:rPr lang="fr-CA" dirty="0" smtClean="0"/>
              <a:t> Advanced </a:t>
            </a:r>
            <a:r>
              <a:rPr lang="en-CA" dirty="0" smtClean="0"/>
              <a:t>O</a:t>
            </a:r>
            <a:r>
              <a:rPr lang="en-CA" dirty="0" smtClean="0"/>
              <a:t>ur Flying</a:t>
            </a:r>
            <a:endParaRPr lang="en-CA" dirty="0"/>
          </a:p>
        </p:txBody>
      </p:sp>
      <p:sp>
        <p:nvSpPr>
          <p:cNvPr id="2" name="TextBox 1"/>
          <p:cNvSpPr txBox="1"/>
          <p:nvPr/>
        </p:nvSpPr>
        <p:spPr>
          <a:xfrm>
            <a:off x="804397" y="1003777"/>
            <a:ext cx="737707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p:txBody>
      </p:sp>
      <p:sp>
        <p:nvSpPr>
          <p:cNvPr id="3" name="TextBox 2"/>
          <p:cNvSpPr txBox="1"/>
          <p:nvPr/>
        </p:nvSpPr>
        <p:spPr>
          <a:xfrm>
            <a:off x="804397" y="1003777"/>
            <a:ext cx="7308325" cy="36933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endParaRPr lang="en-US" dirty="0">
              <a:solidFill>
                <a:schemeClr val="bg1"/>
              </a:solidFill>
            </a:endParaRPr>
          </a:p>
        </p:txBody>
      </p:sp>
      <p:sp>
        <p:nvSpPr>
          <p:cNvPr id="5" name="TextBox 4"/>
          <p:cNvSpPr txBox="1"/>
          <p:nvPr/>
        </p:nvSpPr>
        <p:spPr>
          <a:xfrm>
            <a:off x="635020" y="784813"/>
            <a:ext cx="8000216" cy="397031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r>
              <a:rPr lang="en-US" dirty="0" smtClean="0">
                <a:solidFill>
                  <a:schemeClr val="bg1"/>
                </a:solidFill>
              </a:rPr>
              <a:t>Technologies </a:t>
            </a:r>
            <a:r>
              <a:rPr lang="en-US" dirty="0">
                <a:solidFill>
                  <a:schemeClr val="bg1"/>
                </a:solidFill>
              </a:rPr>
              <a:t>on the ground, in space</a:t>
            </a:r>
          </a:p>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r>
              <a:rPr lang="en-US" dirty="0" smtClean="0">
                <a:solidFill>
                  <a:schemeClr val="bg1"/>
                </a:solidFill>
              </a:rPr>
              <a:t>Tablets</a:t>
            </a:r>
            <a:r>
              <a:rPr lang="en-US" dirty="0" smtClean="0">
                <a:solidFill>
                  <a:schemeClr val="bg1"/>
                </a:solidFill>
              </a:rPr>
              <a:t>, cell phones and low-cost avionics </a:t>
            </a:r>
            <a:r>
              <a:rPr lang="mr-IN" dirty="0" smtClean="0">
                <a:solidFill>
                  <a:schemeClr val="bg1"/>
                </a:solidFill>
              </a:rPr>
              <a:t>–</a:t>
            </a:r>
            <a:r>
              <a:rPr lang="en-US" dirty="0" smtClean="0">
                <a:solidFill>
                  <a:schemeClr val="bg1"/>
                </a:solidFill>
              </a:rPr>
              <a:t> changes in the </a:t>
            </a:r>
            <a:r>
              <a:rPr lang="en-US" dirty="0" smtClean="0">
                <a:solidFill>
                  <a:schemeClr val="bg1"/>
                </a:solidFill>
              </a:rPr>
              <a:t>cockpit</a:t>
            </a:r>
          </a:p>
          <a:p>
            <a:pPr>
              <a:buClr>
                <a:schemeClr val="accent1"/>
              </a:buClr>
            </a:pPr>
            <a:endParaRPr lang="en-US" dirty="0">
              <a:solidFill>
                <a:schemeClr val="bg1"/>
              </a:solidFill>
            </a:endParaRPr>
          </a:p>
          <a:p>
            <a:pPr marL="285750" indent="-285750">
              <a:buClr>
                <a:schemeClr val="accent1"/>
              </a:buClr>
              <a:buFont typeface="Arial" panose="020B0604020202020204" pitchFamily="34" charset="0"/>
              <a:buChar char="•"/>
            </a:pPr>
            <a:r>
              <a:rPr lang="en-US" dirty="0">
                <a:solidFill>
                  <a:schemeClr val="bg1"/>
                </a:solidFill>
              </a:rPr>
              <a:t>Has it made us better pilots</a:t>
            </a:r>
            <a:r>
              <a:rPr lang="en-US" dirty="0" smtClean="0">
                <a:solidFill>
                  <a:schemeClr val="bg1"/>
                </a:solidFill>
              </a:rPr>
              <a:t>?</a:t>
            </a: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r>
              <a:rPr lang="en-US" dirty="0">
                <a:solidFill>
                  <a:schemeClr val="bg1"/>
                </a:solidFill>
              </a:rPr>
              <a:t>Has it made us safer pilots</a:t>
            </a:r>
            <a:r>
              <a:rPr lang="en-US" dirty="0" smtClean="0">
                <a:solidFill>
                  <a:schemeClr val="bg1"/>
                </a:solidFill>
              </a:rPr>
              <a:t>?</a:t>
            </a:r>
          </a:p>
          <a:p>
            <a:pPr marL="285750" indent="-285750">
              <a:buClr>
                <a:schemeClr val="accent1"/>
              </a:buClr>
              <a:buFont typeface="Arial" panose="020B0604020202020204" pitchFamily="34" charset="0"/>
              <a:buChar char="•"/>
            </a:pPr>
            <a:endParaRPr lang="en-US" dirty="0">
              <a:solidFill>
                <a:schemeClr val="bg1"/>
              </a:solidFill>
            </a:endParaRPr>
          </a:p>
          <a:p>
            <a:pPr marL="742950" lvl="1" indent="-285750">
              <a:buClr>
                <a:schemeClr val="accent1"/>
              </a:buClr>
              <a:buFont typeface="Arial" panose="020B0604020202020204" pitchFamily="34" charset="0"/>
              <a:buChar char="•"/>
            </a:pPr>
            <a:r>
              <a:rPr lang="en-US" dirty="0" smtClean="0">
                <a:solidFill>
                  <a:schemeClr val="bg1"/>
                </a:solidFill>
              </a:rPr>
              <a:t>A safety factor, an e</a:t>
            </a:r>
            <a:r>
              <a:rPr lang="en-US" dirty="0" smtClean="0">
                <a:solidFill>
                  <a:schemeClr val="bg1"/>
                </a:solidFill>
              </a:rPr>
              <a:t>dge?</a:t>
            </a:r>
            <a:endParaRPr lang="en-US" dirty="0" smtClean="0">
              <a:solidFill>
                <a:schemeClr val="bg1"/>
              </a:solidFill>
            </a:endParaRP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endParaRPr lang="en-US" dirty="0" smtClean="0">
              <a:solidFill>
                <a:schemeClr val="bg1"/>
              </a:solidFill>
            </a:endParaRPr>
          </a:p>
          <a:p>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823891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35020" y="242547"/>
            <a:ext cx="7477702" cy="611018"/>
          </a:xfrm>
        </p:spPr>
        <p:txBody>
          <a:bodyPr>
            <a:normAutofit fontScale="90000"/>
          </a:bodyPr>
          <a:lstStyle/>
          <a:p>
            <a:r>
              <a:rPr lang="en-CA" dirty="0"/>
              <a:t>Technology</a:t>
            </a:r>
            <a:r>
              <a:rPr lang="mr-IN" dirty="0"/>
              <a:t>…</a:t>
            </a:r>
            <a:r>
              <a:rPr lang="fr-CA" dirty="0"/>
              <a:t> Advanced </a:t>
            </a:r>
            <a:r>
              <a:rPr lang="en-CA" dirty="0"/>
              <a:t>Our Flying</a:t>
            </a:r>
            <a:endParaRPr lang="fr-FR" dirty="0"/>
          </a:p>
        </p:txBody>
      </p:sp>
      <p:sp>
        <p:nvSpPr>
          <p:cNvPr id="2" name="TextBox 1"/>
          <p:cNvSpPr txBox="1"/>
          <p:nvPr/>
        </p:nvSpPr>
        <p:spPr>
          <a:xfrm>
            <a:off x="804397" y="1003777"/>
            <a:ext cx="737707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p:txBody>
      </p:sp>
      <p:sp>
        <p:nvSpPr>
          <p:cNvPr id="3" name="TextBox 2"/>
          <p:cNvSpPr txBox="1"/>
          <p:nvPr/>
        </p:nvSpPr>
        <p:spPr>
          <a:xfrm>
            <a:off x="804397" y="1003777"/>
            <a:ext cx="7308325" cy="36933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endParaRPr lang="en-US" dirty="0">
              <a:solidFill>
                <a:schemeClr val="bg1"/>
              </a:solidFill>
            </a:endParaRPr>
          </a:p>
        </p:txBody>
      </p:sp>
      <p:sp>
        <p:nvSpPr>
          <p:cNvPr id="5" name="TextBox 4"/>
          <p:cNvSpPr txBox="1"/>
          <p:nvPr/>
        </p:nvSpPr>
        <p:spPr>
          <a:xfrm>
            <a:off x="635020" y="784813"/>
            <a:ext cx="8000216" cy="3416320"/>
          </a:xfrm>
          <a:prstGeom prst="rect">
            <a:avLst/>
          </a:prstGeom>
          <a:noFill/>
        </p:spPr>
        <p:txBody>
          <a:bodyPr wrap="square" rtlCol="0">
            <a:spAutoFit/>
          </a:bodyPr>
          <a:lstStyle/>
          <a:p>
            <a:pPr marL="285750" indent="-285750">
              <a:buClr>
                <a:schemeClr val="accent1"/>
              </a:buClr>
              <a:buFont typeface="Arial"/>
              <a:buChar char="•"/>
            </a:pPr>
            <a:endParaRPr lang="en-CA" dirty="0" smtClean="0">
              <a:solidFill>
                <a:schemeClr val="bg1"/>
              </a:solidFill>
            </a:endParaRPr>
          </a:p>
          <a:p>
            <a:pPr marL="285750" indent="-285750">
              <a:buClr>
                <a:schemeClr val="accent1"/>
              </a:buClr>
              <a:buFont typeface="Arial"/>
              <a:buChar char="•"/>
            </a:pPr>
            <a:r>
              <a:rPr lang="en-CA" dirty="0" smtClean="0">
                <a:solidFill>
                  <a:schemeClr val="bg1"/>
                </a:solidFill>
              </a:rPr>
              <a:t>Risk </a:t>
            </a:r>
            <a:r>
              <a:rPr lang="en-CA" dirty="0">
                <a:solidFill>
                  <a:schemeClr val="bg1"/>
                </a:solidFill>
              </a:rPr>
              <a:t>of complacency?</a:t>
            </a:r>
          </a:p>
          <a:p>
            <a:pPr marL="742950" lvl="1" indent="-285750">
              <a:buClr>
                <a:schemeClr val="accent1"/>
              </a:buClr>
              <a:buFont typeface="Arial" panose="020B0604020202020204" pitchFamily="34" charset="0"/>
              <a:buChar char="•"/>
            </a:pPr>
            <a:endParaRPr lang="en-CA" dirty="0">
              <a:solidFill>
                <a:schemeClr val="bg1"/>
              </a:solidFill>
            </a:endParaRPr>
          </a:p>
          <a:p>
            <a:pPr marL="285750" lvl="1" indent="-285750">
              <a:buClr>
                <a:schemeClr val="accent1"/>
              </a:buClr>
              <a:buFont typeface="Arial"/>
              <a:buChar char="•"/>
            </a:pPr>
            <a:r>
              <a:rPr lang="en-CA" dirty="0">
                <a:solidFill>
                  <a:schemeClr val="bg1"/>
                </a:solidFill>
              </a:rPr>
              <a:t>How and when do we rely on automation</a:t>
            </a:r>
            <a:r>
              <a:rPr lang="en-CA" dirty="0" smtClean="0">
                <a:solidFill>
                  <a:schemeClr val="bg1"/>
                </a:solidFill>
              </a:rPr>
              <a:t>?</a:t>
            </a:r>
          </a:p>
          <a:p>
            <a:pPr marL="285750" lvl="1" indent="-285750">
              <a:buClr>
                <a:schemeClr val="accent1"/>
              </a:buClr>
              <a:buFont typeface="Arial"/>
              <a:buChar char="•"/>
            </a:pPr>
            <a:endParaRPr lang="en-CA" dirty="0">
              <a:solidFill>
                <a:schemeClr val="bg1"/>
              </a:solidFill>
            </a:endParaRPr>
          </a:p>
          <a:p>
            <a:pPr marL="285750" lvl="1" indent="-285750">
              <a:buClr>
                <a:schemeClr val="accent1"/>
              </a:buClr>
              <a:buFont typeface="Arial"/>
              <a:buChar char="•"/>
            </a:pPr>
            <a:r>
              <a:rPr lang="en-CA" dirty="0">
                <a:solidFill>
                  <a:schemeClr val="bg1"/>
                </a:solidFill>
              </a:rPr>
              <a:t>“Children of the Magenta” (</a:t>
            </a:r>
            <a:r>
              <a:rPr lang="en-CA" dirty="0">
                <a:solidFill>
                  <a:schemeClr val="bg1"/>
                </a:solidFill>
                <a:hlinkClick r:id="rId3"/>
              </a:rPr>
              <a:t>link</a:t>
            </a:r>
            <a:r>
              <a:rPr lang="en-CA" dirty="0">
                <a:solidFill>
                  <a:schemeClr val="bg1"/>
                </a:solidFill>
              </a:rPr>
              <a:t>): pick the proper level of </a:t>
            </a:r>
            <a:r>
              <a:rPr lang="en-CA" dirty="0" smtClean="0">
                <a:solidFill>
                  <a:schemeClr val="bg1"/>
                </a:solidFill>
              </a:rPr>
              <a:t>automation for the task at hand. Goes back to 1997, still valid</a:t>
            </a:r>
            <a:r>
              <a:rPr lang="mr-IN" dirty="0" smtClean="0">
                <a:solidFill>
                  <a:schemeClr val="bg1"/>
                </a:solidFill>
              </a:rPr>
              <a:t>…</a:t>
            </a:r>
            <a:endParaRPr lang="en-US" dirty="0">
              <a:solidFill>
                <a:schemeClr val="bg1"/>
              </a:solidFill>
            </a:endParaRPr>
          </a:p>
          <a:p>
            <a:pPr>
              <a:buClr>
                <a:schemeClr val="accent1"/>
              </a:buClr>
            </a:pPr>
            <a:endParaRPr lang="en-US" dirty="0">
              <a:solidFill>
                <a:schemeClr val="bg1"/>
              </a:solidFill>
            </a:endParaRPr>
          </a:p>
          <a:p>
            <a:pPr marL="285750" indent="-285750">
              <a:buClr>
                <a:schemeClr val="accent1"/>
              </a:buClr>
              <a:buFont typeface="Arial"/>
              <a:buChar char="•"/>
            </a:pPr>
            <a:endParaRPr lang="en-US" dirty="0">
              <a:solidFill>
                <a:schemeClr val="bg1"/>
              </a:solidFill>
            </a:endParaRPr>
          </a:p>
          <a:p>
            <a:pPr marL="285750" indent="-285750">
              <a:buClr>
                <a:schemeClr val="accent1"/>
              </a:buClr>
              <a:buFont typeface="Arial"/>
              <a:buChar char="•"/>
            </a:pPr>
            <a:endParaRPr lang="en-US" dirty="0">
              <a:solidFill>
                <a:schemeClr val="bg1"/>
              </a:solidFill>
            </a:endParaRPr>
          </a:p>
          <a:p>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3551484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35019" y="242547"/>
            <a:ext cx="7991211" cy="611018"/>
          </a:xfrm>
        </p:spPr>
        <p:txBody>
          <a:bodyPr>
            <a:normAutofit fontScale="90000"/>
          </a:bodyPr>
          <a:lstStyle/>
          <a:p>
            <a:r>
              <a:rPr lang="en-CA" dirty="0"/>
              <a:t>Technology</a:t>
            </a:r>
            <a:r>
              <a:rPr lang="mr-IN" dirty="0"/>
              <a:t>…</a:t>
            </a:r>
            <a:r>
              <a:rPr lang="fr-CA" dirty="0"/>
              <a:t> Advanced </a:t>
            </a:r>
            <a:r>
              <a:rPr lang="en-CA" dirty="0"/>
              <a:t>Our Flying</a:t>
            </a:r>
            <a:endParaRPr lang="en-CA" dirty="0"/>
          </a:p>
        </p:txBody>
      </p:sp>
      <p:sp>
        <p:nvSpPr>
          <p:cNvPr id="2" name="TextBox 1"/>
          <p:cNvSpPr txBox="1"/>
          <p:nvPr/>
        </p:nvSpPr>
        <p:spPr>
          <a:xfrm>
            <a:off x="635020" y="756269"/>
            <a:ext cx="8247723"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r>
              <a:rPr lang="en-US" dirty="0" smtClean="0">
                <a:solidFill>
                  <a:schemeClr val="bg1"/>
                </a:solidFill>
              </a:rPr>
              <a:t>Cay Roth, </a:t>
            </a:r>
            <a:r>
              <a:rPr lang="en-US" dirty="0" err="1" smtClean="0">
                <a:solidFill>
                  <a:schemeClr val="bg1"/>
                </a:solidFill>
              </a:rPr>
              <a:t>Jeppesen</a:t>
            </a:r>
            <a:endParaRPr lang="en-US" dirty="0" smtClean="0">
              <a:solidFill>
                <a:schemeClr val="bg1"/>
              </a:solidFill>
            </a:endParaRPr>
          </a:p>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r>
              <a:rPr lang="en-US" dirty="0">
                <a:solidFill>
                  <a:schemeClr val="bg1"/>
                </a:solidFill>
              </a:rPr>
              <a:t>Bob Darby (Technologist and enthusiast, </a:t>
            </a:r>
            <a:r>
              <a:rPr lang="en-US" dirty="0" err="1">
                <a:solidFill>
                  <a:schemeClr val="bg1"/>
                </a:solidFill>
              </a:rPr>
              <a:t>Eurocontrol</a:t>
            </a:r>
            <a:r>
              <a:rPr lang="en-US" dirty="0">
                <a:solidFill>
                  <a:schemeClr val="bg1"/>
                </a:solidFill>
              </a:rPr>
              <a:t>)</a:t>
            </a: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r>
              <a:rPr lang="en-US" dirty="0" smtClean="0">
                <a:solidFill>
                  <a:schemeClr val="bg1"/>
                </a:solidFill>
              </a:rPr>
              <a:t>David Morgan</a:t>
            </a:r>
            <a:r>
              <a:rPr lang="en-US" dirty="0" smtClean="0">
                <a:solidFill>
                  <a:schemeClr val="bg1"/>
                </a:solidFill>
              </a:rPr>
              <a:t>, Air </a:t>
            </a:r>
            <a:r>
              <a:rPr lang="en-US" dirty="0" smtClean="0">
                <a:solidFill>
                  <a:schemeClr val="bg1"/>
                </a:solidFill>
              </a:rPr>
              <a:t>New Zealand</a:t>
            </a:r>
          </a:p>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r>
              <a:rPr lang="en-US" dirty="0" smtClean="0">
                <a:solidFill>
                  <a:schemeClr val="bg1"/>
                </a:solidFill>
              </a:rPr>
              <a:t>Tim Boyle, </a:t>
            </a:r>
            <a:r>
              <a:rPr lang="en-US" dirty="0" smtClean="0">
                <a:solidFill>
                  <a:schemeClr val="bg1"/>
                </a:solidFill>
              </a:rPr>
              <a:t>GM ATS, Airways </a:t>
            </a:r>
            <a:r>
              <a:rPr lang="en-US" dirty="0" smtClean="0">
                <a:solidFill>
                  <a:schemeClr val="bg1"/>
                </a:solidFill>
              </a:rPr>
              <a:t>New Zealand</a:t>
            </a:r>
          </a:p>
          <a:p>
            <a:pPr marL="285750" indent="-285750">
              <a:buClr>
                <a:schemeClr val="accent1"/>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7386716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35019" y="619530"/>
            <a:ext cx="8807115" cy="486223"/>
          </a:xfrm>
        </p:spPr>
        <p:txBody>
          <a:bodyPr>
            <a:noAutofit/>
          </a:bodyPr>
          <a:lstStyle/>
          <a:p>
            <a:r>
              <a:rPr lang="en-CA" sz="3600" dirty="0" smtClean="0"/>
              <a:t>Flight data recorders</a:t>
            </a:r>
            <a:endParaRPr lang="en-CA" sz="3600" dirty="0"/>
          </a:p>
        </p:txBody>
      </p:sp>
      <p:sp>
        <p:nvSpPr>
          <p:cNvPr id="6" name="ZoneTexte 5"/>
          <p:cNvSpPr txBox="1"/>
          <p:nvPr/>
        </p:nvSpPr>
        <p:spPr>
          <a:xfrm>
            <a:off x="635019" y="862642"/>
            <a:ext cx="7243397" cy="646331"/>
          </a:xfrm>
          <a:prstGeom prst="rect">
            <a:avLst/>
          </a:prstGeom>
          <a:noFill/>
        </p:spPr>
        <p:txBody>
          <a:bodyPr wrap="square" rtlCol="0">
            <a:spAutoFit/>
          </a:bodyPr>
          <a:lstStyle/>
          <a:p>
            <a:pPr marL="285750" indent="-285750">
              <a:buFontTx/>
              <a:buChar char="-"/>
            </a:pPr>
            <a:endParaRPr lang="fr-FR" dirty="0" smtClean="0">
              <a:solidFill>
                <a:schemeClr val="accent1"/>
              </a:solidFill>
            </a:endParaRPr>
          </a:p>
          <a:p>
            <a:pPr marL="285750" indent="-285750">
              <a:buFontTx/>
              <a:buChar char="-"/>
            </a:pPr>
            <a:endParaRPr lang="fr-FR" dirty="0" smtClean="0">
              <a:solidFill>
                <a:schemeClr val="accent1"/>
              </a:solidFill>
            </a:endParaRPr>
          </a:p>
        </p:txBody>
      </p:sp>
      <p:sp>
        <p:nvSpPr>
          <p:cNvPr id="2" name="TextBox 1"/>
          <p:cNvSpPr txBox="1"/>
          <p:nvPr/>
        </p:nvSpPr>
        <p:spPr>
          <a:xfrm>
            <a:off x="756271" y="1287576"/>
            <a:ext cx="8085221" cy="2862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solidFill>
                  <a:schemeClr val="bg1"/>
                </a:solidFill>
              </a:rPr>
              <a:t>TSB specifically recommends FDRs for </a:t>
            </a:r>
            <a:r>
              <a:rPr lang="en-US" b="1" u="sng" dirty="0" smtClean="0">
                <a:solidFill>
                  <a:schemeClr val="bg1"/>
                </a:solidFill>
              </a:rPr>
              <a:t>Commercial Operators</a:t>
            </a:r>
            <a:r>
              <a:rPr lang="en-US" dirty="0" smtClean="0">
                <a:solidFill>
                  <a:schemeClr val="bg1"/>
                </a:solidFill>
              </a:rPr>
              <a:t> (A13-01), not for </a:t>
            </a:r>
            <a:r>
              <a:rPr lang="en-US" dirty="0" smtClean="0">
                <a:solidFill>
                  <a:schemeClr val="bg1"/>
                </a:solidFill>
              </a:rPr>
              <a:t>GA, but it may extend, depending on circumstances</a:t>
            </a:r>
            <a:r>
              <a:rPr lang="mr-IN" dirty="0" smtClean="0">
                <a:solidFill>
                  <a:schemeClr val="bg1"/>
                </a:solidFill>
              </a:rPr>
              <a:t>…</a:t>
            </a:r>
            <a:endParaRPr lang="fr-CA" dirty="0" smtClean="0">
              <a:solidFill>
                <a:schemeClr val="bg1"/>
              </a:solidFill>
            </a:endParaRPr>
          </a:p>
          <a:p>
            <a:pPr marL="285750" indent="-285750">
              <a:buClr>
                <a:schemeClr val="accent1"/>
              </a:buClr>
              <a:buFont typeface="Arial" panose="020B0604020202020204" pitchFamily="34" charset="0"/>
              <a:buChar char="•"/>
            </a:pPr>
            <a:endParaRPr lang="en-CA" dirty="0" smtClean="0">
              <a:solidFill>
                <a:srgbClr val="000000"/>
              </a:solidFill>
            </a:endParaRPr>
          </a:p>
          <a:p>
            <a:pPr marL="285750" indent="-285750">
              <a:buClr>
                <a:schemeClr val="accent1"/>
              </a:buClr>
              <a:buFont typeface="Arial" panose="020B0604020202020204" pitchFamily="34" charset="0"/>
              <a:buChar char="•"/>
            </a:pPr>
            <a:r>
              <a:rPr lang="en-CA" i="1" dirty="0" smtClean="0">
                <a:solidFill>
                  <a:srgbClr val="000000"/>
                </a:solidFill>
              </a:rPr>
              <a:t>“That </a:t>
            </a:r>
            <a:r>
              <a:rPr lang="en-CA" i="1" dirty="0">
                <a:solidFill>
                  <a:srgbClr val="000000"/>
                </a:solidFill>
              </a:rPr>
              <a:t>Transport Canada work with industry to remove obstacles and develop recommended practices for the implementation of flight data monitoring and the installation of lightweight recording systems for commercial operators not required to carry these </a:t>
            </a:r>
            <a:r>
              <a:rPr lang="en-CA" i="1" dirty="0" smtClean="0">
                <a:solidFill>
                  <a:srgbClr val="000000"/>
                </a:solidFill>
              </a:rPr>
              <a:t>systems”.</a:t>
            </a:r>
            <a:endParaRPr lang="en-US" i="1" dirty="0" smtClean="0">
              <a:solidFill>
                <a:srgbClr val="000000"/>
              </a:solidFill>
            </a:endParaRPr>
          </a:p>
          <a:p>
            <a:pPr marL="285750" indent="-285750">
              <a:buClr>
                <a:schemeClr val="accent1"/>
              </a:buClr>
              <a:buFont typeface="Arial" panose="020B0604020202020204" pitchFamily="34" charset="0"/>
              <a:buChar char="•"/>
            </a:pPr>
            <a:endParaRPr lang="en-US" dirty="0" smtClean="0">
              <a:solidFill>
                <a:srgbClr val="000000"/>
              </a:solidFill>
            </a:endParaRPr>
          </a:p>
          <a:p>
            <a:pPr marL="285750" indent="-285750">
              <a:buClr>
                <a:schemeClr val="accent1"/>
              </a:buClr>
              <a:buFont typeface="Arial" panose="020B0604020202020204" pitchFamily="34" charset="0"/>
              <a:buChar char="•"/>
            </a:pPr>
            <a:r>
              <a:rPr lang="en-US" dirty="0" smtClean="0">
                <a:solidFill>
                  <a:srgbClr val="000000"/>
                </a:solidFill>
              </a:rPr>
              <a:t>Actual rules spelled out in Canadian Aviation Regulations 605.33</a:t>
            </a:r>
          </a:p>
          <a:p>
            <a:pPr marL="285750" indent="-285750">
              <a:buClr>
                <a:schemeClr val="accent1"/>
              </a:buClr>
              <a:buFont typeface="Arial" panose="020B0604020202020204" pitchFamily="34" charset="0"/>
              <a:buChar char="•"/>
            </a:pPr>
            <a:endParaRPr lang="en-US" dirty="0" smtClean="0">
              <a:solidFill>
                <a:srgbClr val="000000"/>
              </a:solidFill>
            </a:endParaRPr>
          </a:p>
        </p:txBody>
      </p:sp>
    </p:spTree>
    <p:extLst>
      <p:ext uri="{BB962C8B-B14F-4D97-AF65-F5344CB8AC3E}">
        <p14:creationId xmlns:p14="http://schemas.microsoft.com/office/powerpoint/2010/main" val="2920518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35019" y="619530"/>
            <a:ext cx="8807115" cy="486223"/>
          </a:xfrm>
        </p:spPr>
        <p:txBody>
          <a:bodyPr>
            <a:noAutofit/>
          </a:bodyPr>
          <a:lstStyle/>
          <a:p>
            <a:r>
              <a:rPr lang="fr-FR" sz="3600" dirty="0" smtClean="0"/>
              <a:t>Flight data </a:t>
            </a:r>
            <a:r>
              <a:rPr lang="fr-FR" sz="3600" dirty="0" err="1" smtClean="0"/>
              <a:t>recorders</a:t>
            </a:r>
            <a:endParaRPr lang="fr-FR" sz="3600" dirty="0"/>
          </a:p>
        </p:txBody>
      </p:sp>
      <p:sp>
        <p:nvSpPr>
          <p:cNvPr id="6" name="ZoneTexte 5"/>
          <p:cNvSpPr txBox="1"/>
          <p:nvPr/>
        </p:nvSpPr>
        <p:spPr>
          <a:xfrm>
            <a:off x="635019" y="862642"/>
            <a:ext cx="7243397" cy="646331"/>
          </a:xfrm>
          <a:prstGeom prst="rect">
            <a:avLst/>
          </a:prstGeom>
          <a:noFill/>
        </p:spPr>
        <p:txBody>
          <a:bodyPr wrap="square" rtlCol="0">
            <a:spAutoFit/>
          </a:bodyPr>
          <a:lstStyle/>
          <a:p>
            <a:pPr marL="285750" indent="-285750">
              <a:buFontTx/>
              <a:buChar char="-"/>
            </a:pPr>
            <a:endParaRPr lang="fr-FR" dirty="0" smtClean="0">
              <a:solidFill>
                <a:schemeClr val="accent1"/>
              </a:solidFill>
            </a:endParaRPr>
          </a:p>
          <a:p>
            <a:pPr marL="285750" indent="-285750">
              <a:buFontTx/>
              <a:buChar char="-"/>
            </a:pPr>
            <a:endParaRPr lang="fr-FR" dirty="0" smtClean="0">
              <a:solidFill>
                <a:schemeClr val="accent1"/>
              </a:solidFill>
            </a:endParaRPr>
          </a:p>
        </p:txBody>
      </p:sp>
      <p:sp>
        <p:nvSpPr>
          <p:cNvPr id="2" name="TextBox 1"/>
          <p:cNvSpPr txBox="1"/>
          <p:nvPr/>
        </p:nvSpPr>
        <p:spPr>
          <a:xfrm>
            <a:off x="756271" y="1287576"/>
            <a:ext cx="8085221" cy="2800767"/>
          </a:xfrm>
          <a:prstGeom prst="rect">
            <a:avLst/>
          </a:prstGeom>
          <a:noFill/>
        </p:spPr>
        <p:txBody>
          <a:bodyPr wrap="square" rtlCol="0">
            <a:spAutoFit/>
          </a:bodyPr>
          <a:lstStyle/>
          <a:p>
            <a:pPr>
              <a:buClr>
                <a:schemeClr val="accent1"/>
              </a:buClr>
            </a:pPr>
            <a:r>
              <a:rPr lang="en-US" dirty="0" smtClean="0">
                <a:solidFill>
                  <a:schemeClr val="bg1"/>
                </a:solidFill>
              </a:rPr>
              <a:t>CARs 605.33 applies to the following multi-engine, turbine-powered aircraft:</a:t>
            </a:r>
          </a:p>
          <a:p>
            <a:pPr>
              <a:buClr>
                <a:schemeClr val="accent1"/>
              </a:buClr>
            </a:pPr>
            <a:endParaRPr lang="en-US" dirty="0" smtClean="0">
              <a:solidFill>
                <a:schemeClr val="bg1"/>
              </a:solidFill>
            </a:endParaRPr>
          </a:p>
          <a:p>
            <a:pPr lvl="0"/>
            <a:r>
              <a:rPr lang="en-CA" sz="1400" b="1" dirty="0">
                <a:solidFill>
                  <a:schemeClr val="bg1"/>
                </a:solidFill>
              </a:rPr>
              <a:t>(a)</a:t>
            </a:r>
            <a:r>
              <a:rPr lang="en-CA" sz="1400" dirty="0">
                <a:solidFill>
                  <a:schemeClr val="bg1"/>
                </a:solidFill>
              </a:rPr>
              <a:t> an aircraft in respect of which a type certificate has been issued authorizing the transport of 30 or fewer passengers, configured for 10 or more passenger seats and manufactured after October 11, 1991;</a:t>
            </a:r>
            <a:endParaRPr lang="fr-CA" sz="1400" dirty="0">
              <a:solidFill>
                <a:schemeClr val="bg1"/>
              </a:solidFill>
            </a:endParaRPr>
          </a:p>
          <a:p>
            <a:pPr lvl="0"/>
            <a:r>
              <a:rPr lang="en-CA" sz="1400" b="1" dirty="0">
                <a:solidFill>
                  <a:schemeClr val="bg1"/>
                </a:solidFill>
              </a:rPr>
              <a:t>(b)</a:t>
            </a:r>
            <a:r>
              <a:rPr lang="en-CA" sz="1400" dirty="0">
                <a:solidFill>
                  <a:schemeClr val="bg1"/>
                </a:solidFill>
              </a:rPr>
              <a:t> an aeroplane in respect of which a type certificate has been issued authorizing the transport of 30 or fewer passengers and configured for 20 to 30 passenger seats;</a:t>
            </a:r>
            <a:endParaRPr lang="fr-CA" sz="1400" dirty="0">
              <a:solidFill>
                <a:schemeClr val="bg1"/>
              </a:solidFill>
            </a:endParaRPr>
          </a:p>
          <a:p>
            <a:pPr lvl="0"/>
            <a:r>
              <a:rPr lang="en-CA" sz="1400" b="1" dirty="0">
                <a:solidFill>
                  <a:schemeClr val="bg1"/>
                </a:solidFill>
              </a:rPr>
              <a:t>(c)</a:t>
            </a:r>
            <a:r>
              <a:rPr lang="en-CA" sz="1400" dirty="0">
                <a:solidFill>
                  <a:schemeClr val="bg1"/>
                </a:solidFill>
              </a:rPr>
              <a:t> an aircraft in respect of which a type certificate has been issued authorizing the transport of more than 30 passengers; and</a:t>
            </a:r>
            <a:endParaRPr lang="fr-CA" sz="1400" dirty="0">
              <a:solidFill>
                <a:schemeClr val="bg1"/>
              </a:solidFill>
            </a:endParaRPr>
          </a:p>
          <a:p>
            <a:pPr lvl="0"/>
            <a:r>
              <a:rPr lang="en-CA" sz="1400" b="1" dirty="0">
                <a:solidFill>
                  <a:schemeClr val="bg1"/>
                </a:solidFill>
              </a:rPr>
              <a:t>(d)</a:t>
            </a:r>
            <a:r>
              <a:rPr lang="en-CA" sz="1400" dirty="0">
                <a:solidFill>
                  <a:schemeClr val="bg1"/>
                </a:solidFill>
              </a:rPr>
              <a:t> an aircraft in respect of which a type certificate has been issued authorizing the transport of cargo only and operated under Subpart 5 of Part VII</a:t>
            </a:r>
            <a:r>
              <a:rPr lang="en-CA" sz="1400" dirty="0" smtClean="0">
                <a:solidFill>
                  <a:schemeClr val="bg1"/>
                </a:solidFill>
              </a:rPr>
              <a:t>.</a:t>
            </a:r>
            <a:endParaRPr lang="fr-CA" sz="1400" dirty="0">
              <a:solidFill>
                <a:schemeClr val="bg1"/>
              </a:solidFill>
            </a:endParaRPr>
          </a:p>
          <a:p>
            <a:endParaRPr lang="fr-CA" sz="1400" dirty="0">
              <a:solidFill>
                <a:schemeClr val="bg1"/>
              </a:solidFill>
            </a:endParaRPr>
          </a:p>
        </p:txBody>
      </p:sp>
    </p:spTree>
    <p:extLst>
      <p:ext uri="{BB962C8B-B14F-4D97-AF65-F5344CB8AC3E}">
        <p14:creationId xmlns:p14="http://schemas.microsoft.com/office/powerpoint/2010/main" val="237898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635020" y="242547"/>
            <a:ext cx="6870686" cy="611018"/>
          </a:xfrm>
        </p:spPr>
        <p:txBody>
          <a:bodyPr>
            <a:normAutofit fontScale="90000"/>
          </a:bodyPr>
          <a:lstStyle/>
          <a:p>
            <a:r>
              <a:rPr lang="en-CA" dirty="0" smtClean="0"/>
              <a:t>Flight data recorders</a:t>
            </a:r>
            <a:endParaRPr lang="en-CA" dirty="0"/>
          </a:p>
        </p:txBody>
      </p:sp>
      <p:sp>
        <p:nvSpPr>
          <p:cNvPr id="2" name="TextBox 1"/>
          <p:cNvSpPr txBox="1"/>
          <p:nvPr/>
        </p:nvSpPr>
        <p:spPr>
          <a:xfrm>
            <a:off x="398762" y="962526"/>
            <a:ext cx="8346478"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solidFill>
                  <a:schemeClr val="bg1"/>
                </a:solidFill>
              </a:rPr>
              <a:t>Has your regulator or TSB looked at broadening FDRs use?</a:t>
            </a: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r>
              <a:rPr lang="en-US" dirty="0" smtClean="0">
                <a:solidFill>
                  <a:schemeClr val="bg1"/>
                </a:solidFill>
              </a:rPr>
              <a:t>What has been proposed?</a:t>
            </a: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endParaRPr lang="en-US" dirty="0" smtClean="0">
              <a:solidFill>
                <a:schemeClr val="bg1"/>
              </a:solidFill>
            </a:endParaRPr>
          </a:p>
          <a:p>
            <a:pPr marL="285750" indent="-285750">
              <a:buClr>
                <a:schemeClr val="accent1"/>
              </a:buClr>
              <a:buFont typeface="Arial" panose="020B0604020202020204" pitchFamily="34" charset="0"/>
              <a:buChar char="•"/>
            </a:pPr>
            <a:endParaRPr lang="en-US" dirty="0">
              <a:solidFill>
                <a:schemeClr val="bg1"/>
              </a:solidFill>
            </a:endParaRPr>
          </a:p>
          <a:p>
            <a:pPr marL="285750" indent="-285750">
              <a:buClr>
                <a:schemeClr val="accent1"/>
              </a:buClr>
              <a:buFont typeface="Arial" panose="020B0604020202020204" pitchFamily="34" charset="0"/>
              <a:buChar char="•"/>
            </a:pPr>
            <a:r>
              <a:rPr lang="en-US" dirty="0" err="1" smtClean="0">
                <a:solidFill>
                  <a:schemeClr val="bg1"/>
                </a:solidFill>
              </a:rPr>
              <a:t>bgervais</a:t>
            </a:r>
            <a:r>
              <a:rPr lang="en-US" dirty="0" smtClean="0">
                <a:solidFill>
                  <a:schemeClr val="bg1"/>
                </a:solidFill>
              </a:rPr>
              <a:t> @ </a:t>
            </a:r>
            <a:r>
              <a:rPr lang="en-US" dirty="0" err="1" smtClean="0">
                <a:solidFill>
                  <a:schemeClr val="bg1"/>
                </a:solidFill>
              </a:rPr>
              <a:t>copanational.org</a:t>
            </a:r>
            <a:r>
              <a:rPr lang="en-US" dirty="0" smtClean="0">
                <a:solidFill>
                  <a:schemeClr val="bg1"/>
                </a:solidFill>
              </a:rPr>
              <a:t> or Craig</a:t>
            </a:r>
            <a:endParaRPr lang="en-US" dirty="0" smtClean="0">
              <a:solidFill>
                <a:schemeClr val="bg1"/>
              </a:solidFill>
            </a:endParaRPr>
          </a:p>
        </p:txBody>
      </p:sp>
    </p:spTree>
    <p:extLst>
      <p:ext uri="{BB962C8B-B14F-4D97-AF65-F5344CB8AC3E}">
        <p14:creationId xmlns:p14="http://schemas.microsoft.com/office/powerpoint/2010/main" val="28832661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6319" y="3774478"/>
            <a:ext cx="4008234" cy="1200329"/>
          </a:xfrm>
          <a:prstGeom prst="rect">
            <a:avLst/>
          </a:prstGeom>
          <a:noFill/>
        </p:spPr>
        <p:txBody>
          <a:bodyPr wrap="square" rtlCol="0">
            <a:spAutoFit/>
          </a:bodyPr>
          <a:lstStyle/>
          <a:p>
            <a:pPr algn="ctr"/>
            <a:r>
              <a:rPr lang="en-US" dirty="0" smtClean="0">
                <a:solidFill>
                  <a:schemeClr val="bg1"/>
                </a:solidFill>
              </a:rPr>
              <a:t>Bernard Gervais, President and CEO</a:t>
            </a:r>
          </a:p>
          <a:p>
            <a:pPr algn="ctr"/>
            <a:r>
              <a:rPr lang="en-US" dirty="0" smtClean="0">
                <a:solidFill>
                  <a:schemeClr val="bg1"/>
                </a:solidFill>
                <a:hlinkClick r:id="rId3"/>
              </a:rPr>
              <a:t>bgervais@copanational.org</a:t>
            </a:r>
            <a:endParaRPr lang="en-US" dirty="0" smtClean="0">
              <a:solidFill>
                <a:schemeClr val="bg1"/>
              </a:solidFill>
            </a:endParaRPr>
          </a:p>
          <a:p>
            <a:pPr algn="ctr"/>
            <a:r>
              <a:rPr lang="en-US" dirty="0" smtClean="0">
                <a:solidFill>
                  <a:schemeClr val="bg1"/>
                </a:solidFill>
              </a:rPr>
              <a:t>613-236-4901</a:t>
            </a:r>
          </a:p>
          <a:p>
            <a:endParaRPr lang="en-US" dirty="0">
              <a:solidFill>
                <a:schemeClr val="bg1"/>
              </a:solidFill>
            </a:endParaRPr>
          </a:p>
        </p:txBody>
      </p:sp>
    </p:spTree>
    <p:extLst>
      <p:ext uri="{BB962C8B-B14F-4D97-AF65-F5344CB8AC3E}">
        <p14:creationId xmlns:p14="http://schemas.microsoft.com/office/powerpoint/2010/main" val="16726555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COPA">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PresentationCOPA.thmx</Template>
  <TotalTime>5924</TotalTime>
  <Words>284</Words>
  <Application>Microsoft Macintosh PowerPoint</Application>
  <PresentationFormat>Présentation à l'écran (16:9)</PresentationFormat>
  <Paragraphs>61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PresentationCOPA</vt:lpstr>
      <vt:lpstr>Présentation PowerPoint</vt:lpstr>
      <vt:lpstr>Technology… Advanced Our Flying</vt:lpstr>
      <vt:lpstr>Technology… Advanced Our Flying</vt:lpstr>
      <vt:lpstr>Technology… Advanced Our Flying</vt:lpstr>
      <vt:lpstr>Flight data recorders</vt:lpstr>
      <vt:lpstr>Flight data recorders</vt:lpstr>
      <vt:lpstr>Flight data recorders</vt:lpstr>
      <vt:lpstr>Présentation PowerPoint</vt:lpstr>
    </vt:vector>
  </TitlesOfParts>
  <Company>étudiante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Lili-Rose Cyr</dc:creator>
  <cp:lastModifiedBy>Bernard Gervais</cp:lastModifiedBy>
  <cp:revision>66</cp:revision>
  <dcterms:created xsi:type="dcterms:W3CDTF">2017-06-09T12:38:02Z</dcterms:created>
  <dcterms:modified xsi:type="dcterms:W3CDTF">2018-03-26T21:57:36Z</dcterms:modified>
</cp:coreProperties>
</file>